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5" r:id="rId2"/>
    <p:sldMasterId id="2147483671" r:id="rId3"/>
    <p:sldMasterId id="2147483683" r:id="rId4"/>
  </p:sldMasterIdLst>
  <p:notesMasterIdLst>
    <p:notesMasterId r:id="rId18"/>
  </p:notesMasterIdLst>
  <p:handoutMasterIdLst>
    <p:handoutMasterId r:id="rId19"/>
  </p:handoutMasterIdLst>
  <p:sldIdLst>
    <p:sldId id="685" r:id="rId5"/>
    <p:sldId id="602" r:id="rId6"/>
    <p:sldId id="751" r:id="rId7"/>
    <p:sldId id="707" r:id="rId8"/>
    <p:sldId id="747" r:id="rId9"/>
    <p:sldId id="708" r:id="rId10"/>
    <p:sldId id="750" r:id="rId11"/>
    <p:sldId id="748" r:id="rId12"/>
    <p:sldId id="752" r:id="rId13"/>
    <p:sldId id="753" r:id="rId14"/>
    <p:sldId id="754" r:id="rId15"/>
    <p:sldId id="755" r:id="rId16"/>
    <p:sldId id="749" r:id="rId1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99"/>
    <a:srgbClr val="0000FF"/>
    <a:srgbClr val="FF0066"/>
    <a:srgbClr val="0000CC"/>
    <a:srgbClr val="003399"/>
    <a:srgbClr val="00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39" autoAdjust="0"/>
  </p:normalViewPr>
  <p:slideViewPr>
    <p:cSldViewPr>
      <p:cViewPr varScale="1">
        <p:scale>
          <a:sx n="77" d="100"/>
          <a:sy n="77" d="100"/>
        </p:scale>
        <p:origin x="-30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notesViewPr>
    <p:cSldViewPr>
      <p:cViewPr varScale="1">
        <p:scale>
          <a:sx n="55" d="100"/>
          <a:sy n="55" d="100"/>
        </p:scale>
        <p:origin x="-1806"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1"/>
            <a:ext cx="2984204" cy="463229"/>
          </a:xfrm>
          <a:prstGeom prst="rect">
            <a:avLst/>
          </a:prstGeom>
          <a:noFill/>
          <a:ln w="9525">
            <a:noFill/>
            <a:miter lim="800000"/>
            <a:headEnd/>
            <a:tailEnd/>
          </a:ln>
          <a:effectLst/>
        </p:spPr>
        <p:txBody>
          <a:bodyPr vert="horz" wrap="square" lIns="91504" tIns="45751" rIns="91504" bIns="45751" numCol="1" anchor="t" anchorCtr="0" compatLnSpc="1">
            <a:prstTxWarp prst="textNoShape">
              <a:avLst/>
            </a:prstTxWarp>
          </a:bodyPr>
          <a:lstStyle>
            <a:lvl1pPr defTabSz="915643">
              <a:defRPr sz="1200">
                <a:latin typeface="Arial" charset="0"/>
              </a:defRPr>
            </a:lvl1pPr>
          </a:lstStyle>
          <a:p>
            <a:pPr>
              <a:defRPr/>
            </a:pPr>
            <a:endParaRPr lang="en-US"/>
          </a:p>
        </p:txBody>
      </p:sp>
      <p:sp>
        <p:nvSpPr>
          <p:cNvPr id="44035" name="Rectangle 3"/>
          <p:cNvSpPr>
            <a:spLocks noGrp="1" noChangeArrowheads="1"/>
          </p:cNvSpPr>
          <p:nvPr>
            <p:ph type="dt" sz="quarter" idx="1"/>
          </p:nvPr>
        </p:nvSpPr>
        <p:spPr bwMode="auto">
          <a:xfrm>
            <a:off x="3896045" y="1"/>
            <a:ext cx="2984204" cy="463229"/>
          </a:xfrm>
          <a:prstGeom prst="rect">
            <a:avLst/>
          </a:prstGeom>
          <a:noFill/>
          <a:ln w="9525">
            <a:noFill/>
            <a:miter lim="800000"/>
            <a:headEnd/>
            <a:tailEnd/>
          </a:ln>
          <a:effectLst/>
        </p:spPr>
        <p:txBody>
          <a:bodyPr vert="horz" wrap="square" lIns="91504" tIns="45751" rIns="91504" bIns="45751" numCol="1" anchor="t" anchorCtr="0" compatLnSpc="1">
            <a:prstTxWarp prst="textNoShape">
              <a:avLst/>
            </a:prstTxWarp>
          </a:bodyPr>
          <a:lstStyle>
            <a:lvl1pPr algn="r" defTabSz="915643">
              <a:defRPr sz="1200">
                <a:latin typeface="Arial" charset="0"/>
              </a:defRPr>
            </a:lvl1pPr>
          </a:lstStyle>
          <a:p>
            <a:pPr>
              <a:defRPr/>
            </a:pPr>
            <a:endParaRPr lang="en-US"/>
          </a:p>
        </p:txBody>
      </p:sp>
      <p:sp>
        <p:nvSpPr>
          <p:cNvPr id="44036" name="Rectangle 4"/>
          <p:cNvSpPr>
            <a:spLocks noGrp="1" noChangeArrowheads="1"/>
          </p:cNvSpPr>
          <p:nvPr>
            <p:ph type="ftr" sz="quarter" idx="2"/>
          </p:nvPr>
        </p:nvSpPr>
        <p:spPr bwMode="auto">
          <a:xfrm>
            <a:off x="0" y="8831581"/>
            <a:ext cx="2984204" cy="463229"/>
          </a:xfrm>
          <a:prstGeom prst="rect">
            <a:avLst/>
          </a:prstGeom>
          <a:noFill/>
          <a:ln w="9525">
            <a:noFill/>
            <a:miter lim="800000"/>
            <a:headEnd/>
            <a:tailEnd/>
          </a:ln>
          <a:effectLst/>
        </p:spPr>
        <p:txBody>
          <a:bodyPr vert="horz" wrap="square" lIns="91504" tIns="45751" rIns="91504" bIns="45751" numCol="1" anchor="b" anchorCtr="0" compatLnSpc="1">
            <a:prstTxWarp prst="textNoShape">
              <a:avLst/>
            </a:prstTxWarp>
          </a:bodyPr>
          <a:lstStyle>
            <a:lvl1pPr defTabSz="915643">
              <a:defRPr sz="1200">
                <a:latin typeface="Arial" charset="0"/>
              </a:defRPr>
            </a:lvl1pPr>
          </a:lstStyle>
          <a:p>
            <a:pPr>
              <a:defRPr/>
            </a:pPr>
            <a:endParaRPr lang="en-US"/>
          </a:p>
        </p:txBody>
      </p:sp>
      <p:sp>
        <p:nvSpPr>
          <p:cNvPr id="44037" name="Rectangle 5"/>
          <p:cNvSpPr>
            <a:spLocks noGrp="1" noChangeArrowheads="1"/>
          </p:cNvSpPr>
          <p:nvPr>
            <p:ph type="sldNum" sz="quarter" idx="3"/>
          </p:nvPr>
        </p:nvSpPr>
        <p:spPr bwMode="auto">
          <a:xfrm>
            <a:off x="3896045" y="8831581"/>
            <a:ext cx="2984204" cy="463229"/>
          </a:xfrm>
          <a:prstGeom prst="rect">
            <a:avLst/>
          </a:prstGeom>
          <a:noFill/>
          <a:ln w="9525">
            <a:noFill/>
            <a:miter lim="800000"/>
            <a:headEnd/>
            <a:tailEnd/>
          </a:ln>
          <a:effectLst/>
        </p:spPr>
        <p:txBody>
          <a:bodyPr vert="horz" wrap="square" lIns="91504" tIns="45751" rIns="91504" bIns="45751" numCol="1" anchor="b" anchorCtr="0" compatLnSpc="1">
            <a:prstTxWarp prst="textNoShape">
              <a:avLst/>
            </a:prstTxWarp>
          </a:bodyPr>
          <a:lstStyle>
            <a:lvl1pPr algn="r" defTabSz="915643">
              <a:defRPr sz="1200">
                <a:latin typeface="Arial" charset="0"/>
              </a:defRPr>
            </a:lvl1pPr>
          </a:lstStyle>
          <a:p>
            <a:pPr>
              <a:defRPr/>
            </a:pPr>
            <a:fld id="{6DB57292-6264-4BAE-8909-274908FF6D81}" type="slidenum">
              <a:rPr lang="en-US"/>
              <a:pPr>
                <a:defRPr/>
              </a:pPr>
              <a:t>‹#›</a:t>
            </a:fld>
            <a:endParaRPr lang="en-US" dirty="0"/>
          </a:p>
        </p:txBody>
      </p:sp>
    </p:spTree>
    <p:extLst>
      <p:ext uri="{BB962C8B-B14F-4D97-AF65-F5344CB8AC3E}">
        <p14:creationId xmlns:p14="http://schemas.microsoft.com/office/powerpoint/2010/main" val="3247310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82641" cy="4648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idx="1"/>
          </p:nvPr>
        </p:nvSpPr>
        <p:spPr bwMode="auto">
          <a:xfrm>
            <a:off x="3897609" y="0"/>
            <a:ext cx="2982641" cy="4648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lgn="r">
              <a:defRPr sz="120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829989"/>
            <a:ext cx="2982641" cy="4648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defRPr sz="1200">
                <a:latin typeface="Arial" charset="0"/>
              </a:defRPr>
            </a:lvl1pPr>
          </a:lstStyle>
          <a:p>
            <a:pPr>
              <a:defRPr/>
            </a:pPr>
            <a:endParaRPr lang="en-US"/>
          </a:p>
        </p:txBody>
      </p:sp>
      <p:sp>
        <p:nvSpPr>
          <p:cNvPr id="61447" name="Rectangle 7"/>
          <p:cNvSpPr>
            <a:spLocks noGrp="1" noChangeArrowheads="1"/>
          </p:cNvSpPr>
          <p:nvPr>
            <p:ph type="sldNum" sz="quarter" idx="5"/>
          </p:nvPr>
        </p:nvSpPr>
        <p:spPr bwMode="auto">
          <a:xfrm>
            <a:off x="3897609" y="8829989"/>
            <a:ext cx="2982641" cy="4648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a:defRPr sz="1200">
                <a:latin typeface="Arial" charset="0"/>
              </a:defRPr>
            </a:lvl1pPr>
          </a:lstStyle>
          <a:p>
            <a:pPr>
              <a:defRPr/>
            </a:pPr>
            <a:fld id="{CC7ECBB4-0688-4528-B3B4-5BA24F9F1B57}" type="slidenum">
              <a:rPr lang="en-US"/>
              <a:pPr>
                <a:defRPr/>
              </a:pPr>
              <a:t>‹#›</a:t>
            </a:fld>
            <a:endParaRPr lang="en-US" dirty="0"/>
          </a:p>
        </p:txBody>
      </p:sp>
    </p:spTree>
    <p:extLst>
      <p:ext uri="{BB962C8B-B14F-4D97-AF65-F5344CB8AC3E}">
        <p14:creationId xmlns:p14="http://schemas.microsoft.com/office/powerpoint/2010/main" val="1881540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a:t>
            </a:r>
          </a:p>
          <a:p>
            <a:endParaRPr lang="en-US" dirty="0" smtClean="0"/>
          </a:p>
          <a:p>
            <a:r>
              <a:rPr lang="en-US" dirty="0" smtClean="0"/>
              <a:t> I would like to provide you today with an update of the USGS activities on the </a:t>
            </a:r>
            <a:r>
              <a:rPr lang="en-US" dirty="0" err="1" smtClean="0"/>
              <a:t>WaterSMART</a:t>
            </a:r>
            <a:r>
              <a:rPr lang="en-US" dirty="0" smtClean="0"/>
              <a:t> Initiative – part of our overall strategy to produce  a Nation Water Census. The image on the right is</a:t>
            </a:r>
            <a:r>
              <a:rPr lang="en-US" baseline="0" dirty="0" smtClean="0"/>
              <a:t> our report to Congress, which was delivered in March, 2013, and is available from the </a:t>
            </a:r>
            <a:r>
              <a:rPr lang="en-US" baseline="0" dirty="0" err="1" smtClean="0"/>
              <a:t>url</a:t>
            </a:r>
            <a:r>
              <a:rPr lang="en-US" baseline="0" dirty="0" smtClean="0"/>
              <a:t> on the screen.</a:t>
            </a:r>
            <a:endParaRPr lang="en-US" dirty="0"/>
          </a:p>
        </p:txBody>
      </p:sp>
      <p:sp>
        <p:nvSpPr>
          <p:cNvPr id="4" name="Slide Number Placeholder 3"/>
          <p:cNvSpPr>
            <a:spLocks noGrp="1"/>
          </p:cNvSpPr>
          <p:nvPr>
            <p:ph type="sldNum" sz="quarter" idx="10"/>
          </p:nvPr>
        </p:nvSpPr>
        <p:spPr/>
        <p:txBody>
          <a:bodyPr/>
          <a:lstStyle/>
          <a:p>
            <a:pPr>
              <a:defRPr/>
            </a:pPr>
            <a:fld id="{C8037D95-8561-4228-9557-713BECE49CF5}"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smtClean="0"/>
              <a:t>Emphasize this objective and the questions to be answered. We</a:t>
            </a:r>
            <a:r>
              <a:rPr lang="en-US" baseline="0" dirty="0" smtClean="0"/>
              <a:t> are founded in the SECRUE Water Act, which was passed in 2009. Section 9508 is essentially a blueprint for the Water Census – a national assessment of water availability and use.</a:t>
            </a:r>
            <a:endParaRPr lang="en-US" dirty="0" smtClean="0"/>
          </a:p>
          <a:p>
            <a:endParaRPr lang="en-US" dirty="0" smtClean="0"/>
          </a:p>
        </p:txBody>
      </p:sp>
      <p:sp>
        <p:nvSpPr>
          <p:cNvPr id="37892" name="Slide Number Placeholder 3"/>
          <p:cNvSpPr>
            <a:spLocks noGrp="1"/>
          </p:cNvSpPr>
          <p:nvPr>
            <p:ph type="sldNum" sz="quarter" idx="5"/>
          </p:nvPr>
        </p:nvSpPr>
        <p:spPr>
          <a:noFill/>
        </p:spPr>
        <p:txBody>
          <a:bodyPr/>
          <a:lstStyle/>
          <a:p>
            <a:fld id="{CDE7EA66-FF0B-4A21-AF5C-5937D737B51D}"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smtClean="0"/>
              <a:t>Emphasize this objective and the questions to be answered. We</a:t>
            </a:r>
            <a:r>
              <a:rPr lang="en-US" baseline="0" dirty="0" smtClean="0"/>
              <a:t> are founded in the SECRUE Water Act, which was passed in 2009. Section 9508 is essentially a blueprint for the Water Census – a national assessment of water availability and use.</a:t>
            </a:r>
            <a:endParaRPr lang="en-US" dirty="0" smtClean="0"/>
          </a:p>
          <a:p>
            <a:endParaRPr lang="en-US" dirty="0" smtClean="0"/>
          </a:p>
        </p:txBody>
      </p:sp>
      <p:sp>
        <p:nvSpPr>
          <p:cNvPr id="37892" name="Slide Number Placeholder 3"/>
          <p:cNvSpPr>
            <a:spLocks noGrp="1"/>
          </p:cNvSpPr>
          <p:nvPr>
            <p:ph type="sldNum" sz="quarter" idx="5"/>
          </p:nvPr>
        </p:nvSpPr>
        <p:spPr>
          <a:noFill/>
        </p:spPr>
        <p:txBody>
          <a:bodyPr/>
          <a:lstStyle/>
          <a:p>
            <a:fld id="{CDE7EA66-FF0B-4A21-AF5C-5937D737B51D}"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We will use some of the resources of this initiative to continue and complete an analysis of the Nation’s brackish aquifer systems. This analysis is a priority under the SECURE Water Act and the USGS began this effort in 2010 with the initiation of three regional studies on brackish aquifers. The initiative will give us the ability to double our efforts in this area.</a:t>
            </a:r>
          </a:p>
        </p:txBody>
      </p:sp>
      <p:sp>
        <p:nvSpPr>
          <p:cNvPr id="53252" name="Slide Number Placeholder 3"/>
          <p:cNvSpPr>
            <a:spLocks noGrp="1"/>
          </p:cNvSpPr>
          <p:nvPr>
            <p:ph type="sldNum" sz="quarter" idx="5"/>
          </p:nvPr>
        </p:nvSpPr>
        <p:spPr>
          <a:noFill/>
        </p:spPr>
        <p:txBody>
          <a:bodyPr/>
          <a:lstStyle/>
          <a:p>
            <a:fld id="{EC21C8DD-EECA-469F-8301-4A7CF075F63C}" type="slidenum">
              <a:rPr lang="en-US" smtClean="0"/>
              <a:pPr/>
              <a:t>11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Comparisons of average consumptive use and renewable water supply for the 21 water-resources regions of the United States, Puerto Rico, and U.S. Virgin Islands</a:t>
            </a:r>
          </a:p>
          <a:p>
            <a:r>
              <a:rPr lang="en-US" dirty="0" smtClean="0"/>
              <a:t>(U.S. Geological Survey, 1984; updated using 1995 estimates of water use)</a:t>
            </a:r>
          </a:p>
          <a:p>
            <a:r>
              <a:rPr lang="en-US" dirty="0" smtClean="0"/>
              <a:t>The renewable water supply is the sum of precipitation and imports of water, minus the water not available for use through natural </a:t>
            </a:r>
            <a:r>
              <a:rPr lang="en-US" dirty="0" err="1" smtClean="0"/>
              <a:t>evapotranspiration</a:t>
            </a:r>
            <a:r>
              <a:rPr lang="en-US" dirty="0" smtClean="0"/>
              <a:t> and exports. Renewable water supply is a simplified upper limit to the amount of water consumption that could occur in a region on a sustained basis. Requirements to maintain minimum flows in streams leaving the region for navigation, hydropower, fish, and other </a:t>
            </a:r>
            <a:r>
              <a:rPr lang="en-US" dirty="0" err="1" smtClean="0"/>
              <a:t>instream</a:t>
            </a:r>
            <a:r>
              <a:rPr lang="en-US" dirty="0" smtClean="0"/>
              <a:t> uses limit the amount of the renewable supply available for use. Also, total development of a surface-water supply is never possible because of increasing evaporative losses as more reservoirs are used. Nevertheless, the renewable supply compared to consumptive use is an index of the degree to which the resource has already been developed. </a:t>
            </a:r>
          </a:p>
          <a:p>
            <a:r>
              <a:rPr lang="en-US" b="1" dirty="0" smtClean="0"/>
              <a:t>Reference:</a:t>
            </a:r>
            <a:r>
              <a:rPr lang="en-US" dirty="0" smtClean="0"/>
              <a:t/>
            </a:r>
            <a:br>
              <a:rPr lang="en-US" dirty="0" smtClean="0"/>
            </a:br>
            <a:r>
              <a:rPr lang="en-US" dirty="0" smtClean="0"/>
              <a:t>U.S. Geological Survey, 1984, National Water Summary 1983-Hydrologic events and issues: U.S. Geological Survey Water-Supply Paper 2250. </a:t>
            </a:r>
          </a:p>
          <a:p>
            <a:endParaRPr lang="en-US" dirty="0"/>
          </a:p>
        </p:txBody>
      </p:sp>
      <p:sp>
        <p:nvSpPr>
          <p:cNvPr id="4" name="Slide Number Placeholder 3"/>
          <p:cNvSpPr>
            <a:spLocks noGrp="1"/>
          </p:cNvSpPr>
          <p:nvPr>
            <p:ph type="sldNum" sz="quarter" idx="10"/>
          </p:nvPr>
        </p:nvSpPr>
        <p:spPr/>
        <p:txBody>
          <a:bodyPr/>
          <a:lstStyle/>
          <a:p>
            <a:pPr>
              <a:defRPr/>
            </a:pPr>
            <a:fld id="{C8037D95-8561-4228-9557-713BECE49CF5}"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C3CD24-673C-45CD-B2F8-529DFBD368E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7A211-9C5F-43D5-BB62-6A168A01B1E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4B176B-2504-4584-8C2D-33920726F59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ABB7E1-BA4F-49A0-9AFF-5A67748F2BA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407F30-8135-4230-ACCC-149A66F82FA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D46620-5C9C-4620-8871-B1BC53BDA55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FF8524-68EB-45A6-B262-17754D3D21E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7EAC79-FADC-469C-9D16-C60DF0A69AC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FE2040-6FA8-4B49-B106-0D247050732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CF06BE-F3C0-40EB-8388-CEE02E8B78C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065CF9-E412-413F-89DF-4839169DD8E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2B1EE28-5FEE-42EB-BA1A-203DF872BA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0263D-F2E0-406F-874A-E10D125661D4}" type="datetimeFigureOut">
              <a:rPr lang="en-US" smtClean="0"/>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526FF-23FE-4E47-9D65-BD3BE08BC4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AA2BC-8E67-4714-BA72-3F54A52DADC0}" type="datetimeFigureOut">
              <a:rPr lang="en-US" smtClean="0"/>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EC613-6E4B-45C0-9F51-C8BFED48A4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D0CE3-9CA6-4A9C-9C6F-9602AD480222}" type="datetimeFigureOut">
              <a:rPr lang="en-US" smtClean="0"/>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7698A-B5D0-4511-8F45-E07207441A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600200"/>
            <a:ext cx="8305800" cy="3581400"/>
          </a:xfrm>
        </p:spPr>
        <p:txBody>
          <a:bodyPr/>
          <a:lstStyle/>
          <a:p>
            <a:r>
              <a:rPr lang="en-US" sz="3600" dirty="0" smtClean="0">
                <a:solidFill>
                  <a:srgbClr val="FFFF99"/>
                </a:solidFill>
              </a:rPr>
              <a:t>The National Water Census</a:t>
            </a:r>
            <a:br>
              <a:rPr lang="en-US" sz="3600" dirty="0" smtClean="0">
                <a:solidFill>
                  <a:srgbClr val="FFFF99"/>
                </a:solidFill>
              </a:rPr>
            </a:br>
            <a:r>
              <a:rPr lang="en-US" sz="3600" dirty="0" smtClean="0">
                <a:solidFill>
                  <a:srgbClr val="FFFF99"/>
                </a:solidFill>
              </a:rPr>
              <a:t>Implementation Plan</a:t>
            </a:r>
            <a:br>
              <a:rPr lang="en-US" sz="3600" dirty="0" smtClean="0">
                <a:solidFill>
                  <a:srgbClr val="FFFF99"/>
                </a:solidFill>
              </a:rPr>
            </a:br>
            <a:r>
              <a:rPr lang="en-US" sz="3600" dirty="0">
                <a:solidFill>
                  <a:srgbClr val="FFFF99"/>
                </a:solidFill>
              </a:rPr>
              <a:t/>
            </a:r>
            <a:br>
              <a:rPr lang="en-US" sz="3600" dirty="0">
                <a:solidFill>
                  <a:srgbClr val="FFFF99"/>
                </a:solidFill>
              </a:rPr>
            </a:br>
            <a:r>
              <a:rPr lang="en-US" sz="3600" dirty="0" smtClean="0">
                <a:solidFill>
                  <a:srgbClr val="FFFF99"/>
                </a:solidFill>
              </a:rPr>
              <a:t>Why should we write it?</a:t>
            </a:r>
            <a:endParaRPr lang="en-US" sz="2800" dirty="0" smtClean="0">
              <a:solidFill>
                <a:srgbClr val="FFFF99"/>
              </a:solidFill>
            </a:endParaRPr>
          </a:p>
        </p:txBody>
      </p:sp>
      <p:pic>
        <p:nvPicPr>
          <p:cNvPr id="2051" name="Picture 3" descr="Image of large USGS Identifier"/>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black">
          <a:xfrm>
            <a:off x="304800" y="381000"/>
            <a:ext cx="2057400" cy="757238"/>
          </a:xfrm>
          <a:prstGeom prst="rect">
            <a:avLst/>
          </a:prstGeom>
          <a:noFill/>
          <a:ln w="9525">
            <a:noFill/>
            <a:miter lim="800000"/>
            <a:headEnd/>
            <a:tailEnd/>
          </a:ln>
        </p:spPr>
      </p:pic>
      <p:sp>
        <p:nvSpPr>
          <p:cNvPr id="2052" name="Rectangle 5"/>
          <p:cNvSpPr>
            <a:spLocks noChangeArrowheads="1"/>
          </p:cNvSpPr>
          <p:nvPr/>
        </p:nvSpPr>
        <p:spPr bwMode="auto">
          <a:xfrm>
            <a:off x="404813" y="6057900"/>
            <a:ext cx="1897062" cy="393700"/>
          </a:xfrm>
          <a:prstGeom prst="rect">
            <a:avLst/>
          </a:prstGeom>
          <a:noFill/>
          <a:ln w="12700">
            <a:noFill/>
            <a:miter lim="800000"/>
            <a:headEnd/>
            <a:tailEnd/>
          </a:ln>
        </p:spPr>
        <p:txBody>
          <a:bodyPr wrap="none" lIns="88900" tIns="44450" rIns="88900" bIns="44450">
            <a:spAutoFit/>
          </a:bodyPr>
          <a:lstStyle/>
          <a:p>
            <a:pPr defTabSz="885825" eaLnBrk="0" hangingPunct="0"/>
            <a:r>
              <a:rPr lang="en-US" sz="1000">
                <a:solidFill>
                  <a:schemeClr val="bg1"/>
                </a:solidFill>
              </a:rPr>
              <a:t>U.S. Department of the Interior</a:t>
            </a:r>
          </a:p>
          <a:p>
            <a:pPr defTabSz="885825" eaLnBrk="0" hangingPunct="0"/>
            <a:r>
              <a:rPr lang="en-US" sz="1000">
                <a:solidFill>
                  <a:schemeClr val="bg1"/>
                </a:solidFill>
              </a:rPr>
              <a:t>U.S. Geological Survey</a:t>
            </a:r>
          </a:p>
        </p:txBody>
      </p:sp>
    </p:spTree>
    <p:extLst>
      <p:ext uri="{BB962C8B-B14F-4D97-AF65-F5344CB8AC3E}">
        <p14:creationId xmlns:p14="http://schemas.microsoft.com/office/powerpoint/2010/main" val="183052344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39762"/>
          </a:xfrm>
        </p:spPr>
        <p:txBody>
          <a:bodyPr/>
          <a:lstStyle/>
          <a:p>
            <a:r>
              <a:rPr lang="en-US" sz="3200" dirty="0" smtClean="0">
                <a:solidFill>
                  <a:srgbClr val="FFFF99"/>
                </a:solidFill>
              </a:rPr>
              <a:t>Where are we going in the Future ?</a:t>
            </a:r>
            <a:endParaRPr lang="en-US" sz="3200" dirty="0">
              <a:solidFill>
                <a:srgbClr val="FFFF99"/>
              </a:solidFill>
            </a:endParaRPr>
          </a:p>
        </p:txBody>
      </p:sp>
      <p:sp>
        <p:nvSpPr>
          <p:cNvPr id="3" name="Content Placeholder 2"/>
          <p:cNvSpPr>
            <a:spLocks noGrp="1"/>
          </p:cNvSpPr>
          <p:nvPr>
            <p:ph idx="1"/>
          </p:nvPr>
        </p:nvSpPr>
        <p:spPr>
          <a:xfrm>
            <a:off x="457200" y="1143000"/>
            <a:ext cx="8229600" cy="4983163"/>
          </a:xfrm>
        </p:spPr>
        <p:txBody>
          <a:bodyPr/>
          <a:lstStyle/>
          <a:p>
            <a:pPr marL="0" lvl="1" indent="0">
              <a:spcBef>
                <a:spcPts val="0"/>
              </a:spcBef>
              <a:buNone/>
            </a:pPr>
            <a:endParaRPr lang="en-US" sz="2000" dirty="0">
              <a:solidFill>
                <a:srgbClr val="FFFF99"/>
              </a:solidFill>
            </a:endParaRPr>
          </a:p>
          <a:p>
            <a:pPr marL="0" lvl="1" indent="-457200">
              <a:spcBef>
                <a:spcPts val="0"/>
              </a:spcBef>
              <a:buFont typeface="Arial" panose="020B0604020202020204" pitchFamily="34" charset="0"/>
              <a:buChar char="•"/>
            </a:pPr>
            <a:r>
              <a:rPr lang="en-US" dirty="0" smtClean="0">
                <a:solidFill>
                  <a:srgbClr val="FFFF99"/>
                </a:solidFill>
              </a:rPr>
              <a:t>Water Tracking</a:t>
            </a:r>
          </a:p>
          <a:p>
            <a:pPr marL="548640" lvl="2" indent="0">
              <a:spcBef>
                <a:spcPts val="0"/>
              </a:spcBef>
              <a:buFont typeface="Wingdings" panose="05000000000000000000" pitchFamily="2" charset="2"/>
              <a:buChar char="ü"/>
            </a:pPr>
            <a:r>
              <a:rPr lang="en-US" dirty="0">
                <a:solidFill>
                  <a:srgbClr val="FFFF99"/>
                </a:solidFill>
              </a:rPr>
              <a:t>Linking PWSS and </a:t>
            </a:r>
            <a:r>
              <a:rPr lang="en-US" dirty="0" smtClean="0">
                <a:solidFill>
                  <a:srgbClr val="FFFF99"/>
                </a:solidFill>
              </a:rPr>
              <a:t>WWTP</a:t>
            </a:r>
            <a:endParaRPr lang="en-US" dirty="0">
              <a:solidFill>
                <a:srgbClr val="FFFF9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05193"/>
            <a:ext cx="7315200" cy="426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282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2895600" cy="2862263"/>
          </a:xfrm>
          <a:prstGeom prst="rect">
            <a:avLst/>
          </a:prstGeom>
          <a:noFill/>
        </p:spPr>
        <p:txBody>
          <a:bodyPr>
            <a:spAutoFit/>
          </a:bodyPr>
          <a:lstStyle/>
          <a:p>
            <a:pPr>
              <a:defRPr/>
            </a:pPr>
            <a:r>
              <a:rPr lang="en-US" dirty="0">
                <a:solidFill>
                  <a:schemeClr val="bg1"/>
                </a:solidFill>
              </a:rPr>
              <a:t>Continue and strengthen the effort begun under the Challenge Projects RFP for 2010</a:t>
            </a:r>
          </a:p>
          <a:p>
            <a:pPr>
              <a:defRPr/>
            </a:pPr>
            <a:endParaRPr lang="en-US" dirty="0">
              <a:solidFill>
                <a:schemeClr val="bg1"/>
              </a:solidFill>
            </a:endParaRPr>
          </a:p>
          <a:p>
            <a:pPr indent="234950">
              <a:buFont typeface="Arial" pitchFamily="34" charset="0"/>
              <a:buChar char="•"/>
              <a:defRPr/>
            </a:pPr>
            <a:r>
              <a:rPr lang="en-US" dirty="0">
                <a:solidFill>
                  <a:schemeClr val="bg1"/>
                </a:solidFill>
              </a:rPr>
              <a:t>Locations of the res.</a:t>
            </a:r>
          </a:p>
          <a:p>
            <a:pPr indent="234950">
              <a:buFont typeface="Arial" pitchFamily="34" charset="0"/>
              <a:buChar char="•"/>
              <a:defRPr/>
            </a:pPr>
            <a:r>
              <a:rPr lang="en-US" dirty="0">
                <a:solidFill>
                  <a:schemeClr val="bg1"/>
                </a:solidFill>
              </a:rPr>
              <a:t>Hydrologic properties</a:t>
            </a:r>
          </a:p>
          <a:p>
            <a:pPr indent="234950">
              <a:buFont typeface="Arial" pitchFamily="34" charset="0"/>
              <a:buChar char="•"/>
              <a:defRPr/>
            </a:pPr>
            <a:r>
              <a:rPr lang="en-US" dirty="0">
                <a:solidFill>
                  <a:schemeClr val="bg1"/>
                </a:solidFill>
              </a:rPr>
              <a:t>Water quality properties</a:t>
            </a:r>
          </a:p>
          <a:p>
            <a:pPr indent="234950">
              <a:buFont typeface="Arial" pitchFamily="34" charset="0"/>
              <a:buChar char="•"/>
              <a:defRPr/>
            </a:pPr>
            <a:r>
              <a:rPr lang="en-US" dirty="0">
                <a:solidFill>
                  <a:schemeClr val="bg1"/>
                </a:solidFill>
              </a:rPr>
              <a:t>Current uses</a:t>
            </a:r>
          </a:p>
          <a:p>
            <a:pPr indent="234950">
              <a:buFont typeface="Arial" pitchFamily="34" charset="0"/>
              <a:buChar char="•"/>
              <a:defRPr/>
            </a:pPr>
            <a:endParaRPr lang="en-US" dirty="0">
              <a:solidFill>
                <a:schemeClr val="bg1"/>
              </a:solidFill>
            </a:endParaRPr>
          </a:p>
        </p:txBody>
      </p:sp>
      <p:sp>
        <p:nvSpPr>
          <p:cNvPr id="18435" name="Title 1"/>
          <p:cNvSpPr>
            <a:spLocks noGrp="1"/>
          </p:cNvSpPr>
          <p:nvPr>
            <p:ph type="title"/>
          </p:nvPr>
        </p:nvSpPr>
        <p:spPr>
          <a:xfrm>
            <a:off x="0" y="274638"/>
            <a:ext cx="9144000" cy="1143000"/>
          </a:xfrm>
        </p:spPr>
        <p:txBody>
          <a:bodyPr/>
          <a:lstStyle/>
          <a:p>
            <a:r>
              <a:rPr lang="en-US" sz="3200" smtClean="0">
                <a:solidFill>
                  <a:srgbClr val="FFFF99"/>
                </a:solidFill>
              </a:rPr>
              <a:t>Assess the Nation’s Brackish Resources</a:t>
            </a:r>
          </a:p>
        </p:txBody>
      </p:sp>
      <p:pic>
        <p:nvPicPr>
          <p:cNvPr id="18436" name="Picture 3" descr="figure19N_SalineDepth_sl"/>
          <p:cNvPicPr>
            <a:picLocks noChangeAspect="1" noChangeArrowheads="1"/>
          </p:cNvPicPr>
          <p:nvPr/>
        </p:nvPicPr>
        <p:blipFill>
          <a:blip r:embed="rId3" cstate="print"/>
          <a:srcRect/>
          <a:stretch>
            <a:fillRect/>
          </a:stretch>
        </p:blipFill>
        <p:spPr bwMode="auto">
          <a:xfrm>
            <a:off x="2882900" y="2209800"/>
            <a:ext cx="6261100" cy="4267200"/>
          </a:xfrm>
          <a:prstGeom prst="rect">
            <a:avLst/>
          </a:prstGeom>
          <a:noFill/>
          <a:ln w="9525">
            <a:noFill/>
            <a:miter lim="800000"/>
            <a:headEnd/>
            <a:tailEnd/>
          </a:ln>
        </p:spPr>
      </p:pic>
    </p:spTree>
    <p:extLst>
      <p:ext uri="{BB962C8B-B14F-4D97-AF65-F5344CB8AC3E}">
        <p14:creationId xmlns:p14="http://schemas.microsoft.com/office/powerpoint/2010/main" val="29885722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use-renewable.gif"/>
          <p:cNvPicPr>
            <a:picLocks noChangeAspect="1"/>
          </p:cNvPicPr>
          <p:nvPr/>
        </p:nvPicPr>
        <p:blipFill>
          <a:blip r:embed="rId3" cstate="print"/>
          <a:stretch>
            <a:fillRect/>
          </a:stretch>
        </p:blipFill>
        <p:spPr>
          <a:xfrm>
            <a:off x="-1" y="0"/>
            <a:ext cx="9139885" cy="6858000"/>
          </a:xfrm>
          <a:prstGeom prst="rect">
            <a:avLst/>
          </a:prstGeom>
        </p:spPr>
      </p:pic>
    </p:spTree>
    <p:extLst>
      <p:ext uri="{BB962C8B-B14F-4D97-AF65-F5344CB8AC3E}">
        <p14:creationId xmlns:p14="http://schemas.microsoft.com/office/powerpoint/2010/main" val="98018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National Report Products</a:t>
            </a:r>
            <a:endParaRPr lang="en-US" sz="2400" dirty="0">
              <a:solidFill>
                <a:schemeClr val="bg1"/>
              </a:solidFill>
            </a:endParaRPr>
          </a:p>
        </p:txBody>
      </p:sp>
      <p:sp>
        <p:nvSpPr>
          <p:cNvPr id="3" name="TextBox 2"/>
          <p:cNvSpPr txBox="1"/>
          <p:nvPr/>
        </p:nvSpPr>
        <p:spPr>
          <a:xfrm>
            <a:off x="228600" y="1295400"/>
            <a:ext cx="8305800" cy="4893647"/>
          </a:xfrm>
          <a:prstGeom prst="rect">
            <a:avLst/>
          </a:prstGeom>
          <a:noFill/>
        </p:spPr>
        <p:txBody>
          <a:bodyPr wrap="square" rtlCol="0">
            <a:spAutoFit/>
          </a:bodyPr>
          <a:lstStyle/>
          <a:p>
            <a:r>
              <a:rPr lang="en-US" sz="2400" dirty="0" smtClean="0">
                <a:solidFill>
                  <a:schemeClr val="bg1"/>
                </a:solidFill>
              </a:rPr>
              <a:t>Measures of Water Stress – Examples: </a:t>
            </a:r>
          </a:p>
          <a:p>
            <a:endParaRPr lang="en-US" sz="2400" dirty="0">
              <a:solidFill>
                <a:schemeClr val="bg1"/>
              </a:solidFill>
            </a:endParaRPr>
          </a:p>
          <a:p>
            <a:r>
              <a:rPr lang="en-US" sz="2400" dirty="0" smtClean="0">
                <a:solidFill>
                  <a:schemeClr val="bg1"/>
                </a:solidFill>
              </a:rPr>
              <a:t>Consumptive </a:t>
            </a:r>
            <a:r>
              <a:rPr lang="en-US" sz="2400" dirty="0">
                <a:solidFill>
                  <a:schemeClr val="bg1"/>
                </a:solidFill>
              </a:rPr>
              <a:t>and Depletive Use as </a:t>
            </a:r>
            <a:r>
              <a:rPr lang="en-US" sz="2400" dirty="0" smtClean="0">
                <a:solidFill>
                  <a:schemeClr val="bg1"/>
                </a:solidFill>
              </a:rPr>
              <a:t>a Percentage </a:t>
            </a:r>
            <a:r>
              <a:rPr lang="en-US" sz="2400" dirty="0">
                <a:solidFill>
                  <a:schemeClr val="bg1"/>
                </a:solidFill>
              </a:rPr>
              <a:t>of Total Precipitation plus Imports minus </a:t>
            </a:r>
            <a:r>
              <a:rPr lang="en-US" sz="2400" dirty="0" err="1">
                <a:solidFill>
                  <a:schemeClr val="bg1"/>
                </a:solidFill>
              </a:rPr>
              <a:t>Evapotransporation</a:t>
            </a:r>
            <a:r>
              <a:rPr lang="en-US" sz="2400" dirty="0" smtClean="0">
                <a:solidFill>
                  <a:schemeClr val="bg1"/>
                </a:solidFill>
              </a:rPr>
              <a:t>.</a:t>
            </a:r>
          </a:p>
          <a:p>
            <a:r>
              <a:rPr lang="en-US" sz="2400" dirty="0">
                <a:solidFill>
                  <a:schemeClr val="bg1"/>
                </a:solidFill>
              </a:rPr>
              <a:t/>
            </a:r>
            <a:br>
              <a:rPr lang="en-US" sz="2400" dirty="0">
                <a:solidFill>
                  <a:schemeClr val="bg1"/>
                </a:solidFill>
              </a:rPr>
            </a:br>
            <a:r>
              <a:rPr lang="en-US" sz="2400" dirty="0" smtClean="0">
                <a:solidFill>
                  <a:schemeClr val="bg1"/>
                </a:solidFill>
              </a:rPr>
              <a:t>Consumptive </a:t>
            </a:r>
            <a:r>
              <a:rPr lang="en-US" sz="2400" dirty="0">
                <a:solidFill>
                  <a:schemeClr val="bg1"/>
                </a:solidFill>
              </a:rPr>
              <a:t>and Depletive </a:t>
            </a:r>
            <a:r>
              <a:rPr lang="en-US" sz="2400" dirty="0" smtClean="0">
                <a:solidFill>
                  <a:schemeClr val="bg1"/>
                </a:solidFill>
              </a:rPr>
              <a:t>Use </a:t>
            </a:r>
            <a:r>
              <a:rPr lang="en-US" sz="2400" dirty="0">
                <a:solidFill>
                  <a:schemeClr val="bg1"/>
                </a:solidFill>
              </a:rPr>
              <a:t>related to measures of </a:t>
            </a:r>
            <a:r>
              <a:rPr lang="en-US" sz="2400" dirty="0" err="1">
                <a:solidFill>
                  <a:schemeClr val="bg1"/>
                </a:solidFill>
              </a:rPr>
              <a:t>Streamflow</a:t>
            </a:r>
            <a:r>
              <a:rPr lang="en-US" sz="2400" dirty="0">
                <a:solidFill>
                  <a:schemeClr val="bg1"/>
                </a:solidFill>
              </a:rPr>
              <a:t> Variability</a:t>
            </a:r>
            <a:r>
              <a:rPr lang="en-US" sz="2400" dirty="0" smtClean="0">
                <a:solidFill>
                  <a:schemeClr val="bg1"/>
                </a:solidFill>
              </a:rPr>
              <a:t>.</a:t>
            </a:r>
          </a:p>
          <a:p>
            <a:endParaRPr lang="en-US" sz="2400" dirty="0">
              <a:solidFill>
                <a:schemeClr val="bg1"/>
              </a:solidFill>
            </a:endParaRPr>
          </a:p>
          <a:p>
            <a:r>
              <a:rPr lang="en-US" sz="2400" dirty="0" err="1" smtClean="0">
                <a:solidFill>
                  <a:schemeClr val="bg1"/>
                </a:solidFill>
              </a:rPr>
              <a:t>Interbasin</a:t>
            </a:r>
            <a:r>
              <a:rPr lang="en-US" sz="2400" dirty="0" smtClean="0">
                <a:solidFill>
                  <a:schemeClr val="bg1"/>
                </a:solidFill>
              </a:rPr>
              <a:t> Transfers as a percentage of total flow related to measures of </a:t>
            </a:r>
            <a:r>
              <a:rPr lang="en-US" sz="2400" dirty="0" err="1" smtClean="0">
                <a:solidFill>
                  <a:schemeClr val="bg1"/>
                </a:solidFill>
              </a:rPr>
              <a:t>Streamflow</a:t>
            </a:r>
            <a:r>
              <a:rPr lang="en-US" sz="2400" dirty="0" smtClean="0">
                <a:solidFill>
                  <a:schemeClr val="bg1"/>
                </a:solidFill>
              </a:rPr>
              <a:t> Variability.</a:t>
            </a:r>
          </a:p>
          <a:p>
            <a:r>
              <a:rPr lang="en-US" sz="2400" dirty="0">
                <a:solidFill>
                  <a:schemeClr val="bg1"/>
                </a:solidFill>
              </a:rPr>
              <a:t/>
            </a:r>
            <a:br>
              <a:rPr lang="en-US" sz="2400" dirty="0">
                <a:solidFill>
                  <a:schemeClr val="bg1"/>
                </a:solidFill>
              </a:rPr>
            </a:br>
            <a:r>
              <a:rPr lang="en-US" sz="2400" dirty="0" smtClean="0">
                <a:solidFill>
                  <a:schemeClr val="bg1"/>
                </a:solidFill>
              </a:rPr>
              <a:t>National </a:t>
            </a:r>
            <a:r>
              <a:rPr lang="en-US" sz="2400" dirty="0">
                <a:solidFill>
                  <a:schemeClr val="bg1"/>
                </a:solidFill>
              </a:rPr>
              <a:t>Characterization of Groundwater Divides and how they have moved.</a:t>
            </a:r>
          </a:p>
        </p:txBody>
      </p:sp>
    </p:spTree>
    <p:extLst>
      <p:ext uri="{BB962C8B-B14F-4D97-AF65-F5344CB8AC3E}">
        <p14:creationId xmlns:p14="http://schemas.microsoft.com/office/powerpoint/2010/main" val="4173683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33" y="609600"/>
            <a:ext cx="7848600" cy="573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915656"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6194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Water in Storage</a:t>
            </a:r>
            <a:endParaRPr lang="en-US" dirty="0">
              <a:solidFill>
                <a:schemeClr val="bg1"/>
              </a:solidFill>
            </a:endParaRPr>
          </a:p>
        </p:txBody>
      </p:sp>
      <p:pic>
        <p:nvPicPr>
          <p:cNvPr id="2050" name="Picture 2" descr="C:\eevenson\Pictures\hoover_da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2514600"/>
            <a:ext cx="3886200" cy="2775857"/>
          </a:xfrm>
          <a:prstGeom prst="rect">
            <a:avLst/>
          </a:prstGeom>
          <a:noFill/>
        </p:spPr>
      </p:pic>
      <p:pic>
        <p:nvPicPr>
          <p:cNvPr id="2052" name="Picture 4" descr="Picture of Wolverine Glacier in Alask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24400" y="1219200"/>
            <a:ext cx="3695700" cy="2710181"/>
          </a:xfrm>
          <a:prstGeom prst="rect">
            <a:avLst/>
          </a:prstGeom>
          <a:noFill/>
        </p:spPr>
      </p:pic>
      <p:pic>
        <p:nvPicPr>
          <p:cNvPr id="7" name="Picture 6" descr="Snow imag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4020810"/>
            <a:ext cx="3784556" cy="2837190"/>
          </a:xfrm>
          <a:prstGeom prst="rect">
            <a:avLst/>
          </a:prstGeom>
        </p:spPr>
      </p:pic>
      <p:sp>
        <p:nvSpPr>
          <p:cNvPr id="8" name="TextBox 7"/>
          <p:cNvSpPr txBox="1"/>
          <p:nvPr/>
        </p:nvSpPr>
        <p:spPr>
          <a:xfrm>
            <a:off x="3505200" y="1295400"/>
            <a:ext cx="1031051" cy="369332"/>
          </a:xfrm>
          <a:prstGeom prst="rect">
            <a:avLst/>
          </a:prstGeom>
          <a:noFill/>
        </p:spPr>
        <p:txBody>
          <a:bodyPr wrap="none" rtlCol="0">
            <a:spAutoFit/>
          </a:bodyPr>
          <a:lstStyle/>
          <a:p>
            <a:r>
              <a:rPr lang="en-US" dirty="0" smtClean="0">
                <a:solidFill>
                  <a:schemeClr val="bg1"/>
                </a:solidFill>
              </a:rPr>
              <a:t>Glaciers</a:t>
            </a:r>
            <a:endParaRPr lang="en-US" dirty="0">
              <a:solidFill>
                <a:schemeClr val="bg1"/>
              </a:solidFill>
            </a:endParaRPr>
          </a:p>
        </p:txBody>
      </p:sp>
      <p:sp>
        <p:nvSpPr>
          <p:cNvPr id="9" name="TextBox 8"/>
          <p:cNvSpPr txBox="1"/>
          <p:nvPr/>
        </p:nvSpPr>
        <p:spPr>
          <a:xfrm>
            <a:off x="3657600" y="6096000"/>
            <a:ext cx="761747" cy="369332"/>
          </a:xfrm>
          <a:prstGeom prst="rect">
            <a:avLst/>
          </a:prstGeom>
          <a:noFill/>
        </p:spPr>
        <p:txBody>
          <a:bodyPr wrap="none" rtlCol="0">
            <a:spAutoFit/>
          </a:bodyPr>
          <a:lstStyle/>
          <a:p>
            <a:r>
              <a:rPr lang="en-US" dirty="0" smtClean="0">
                <a:solidFill>
                  <a:schemeClr val="bg1"/>
                </a:solidFill>
              </a:rPr>
              <a:t>Snow</a:t>
            </a:r>
            <a:endParaRPr lang="en-US" dirty="0">
              <a:solidFill>
                <a:schemeClr val="bg1"/>
              </a:solidFill>
            </a:endParaRPr>
          </a:p>
        </p:txBody>
      </p:sp>
      <p:sp>
        <p:nvSpPr>
          <p:cNvPr id="10" name="TextBox 9"/>
          <p:cNvSpPr txBox="1"/>
          <p:nvPr/>
        </p:nvSpPr>
        <p:spPr>
          <a:xfrm>
            <a:off x="457200" y="1981200"/>
            <a:ext cx="1287532" cy="369332"/>
          </a:xfrm>
          <a:prstGeom prst="rect">
            <a:avLst/>
          </a:prstGeom>
          <a:noFill/>
        </p:spPr>
        <p:txBody>
          <a:bodyPr wrap="none" rtlCol="0">
            <a:spAutoFit/>
          </a:bodyPr>
          <a:lstStyle/>
          <a:p>
            <a:r>
              <a:rPr lang="en-US" dirty="0" smtClean="0">
                <a:solidFill>
                  <a:schemeClr val="bg1"/>
                </a:solidFill>
              </a:rPr>
              <a:t>Reservoirs</a:t>
            </a:r>
            <a:endParaRPr lang="en-US" dirty="0">
              <a:solidFill>
                <a:schemeClr val="bg1"/>
              </a:solidFill>
            </a:endParaRPr>
          </a:p>
        </p:txBody>
      </p:sp>
    </p:spTree>
    <p:extLst>
      <p:ext uri="{BB962C8B-B14F-4D97-AF65-F5344CB8AC3E}">
        <p14:creationId xmlns:p14="http://schemas.microsoft.com/office/powerpoint/2010/main" val="413755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Water in Storage</a:t>
            </a:r>
            <a:endParaRPr lang="en-US" dirty="0">
              <a:solidFill>
                <a:schemeClr val="bg1"/>
              </a:solidFill>
            </a:endParaRPr>
          </a:p>
        </p:txBody>
      </p:sp>
      <p:pic>
        <p:nvPicPr>
          <p:cNvPr id="7" name="Picture 6" descr="Snow 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2465" y="1183620"/>
            <a:ext cx="3784556" cy="2837190"/>
          </a:xfrm>
          <a:prstGeom prst="rect">
            <a:avLst/>
          </a:prstGeom>
        </p:spPr>
      </p:pic>
      <p:sp>
        <p:nvSpPr>
          <p:cNvPr id="9" name="TextBox 8"/>
          <p:cNvSpPr txBox="1"/>
          <p:nvPr/>
        </p:nvSpPr>
        <p:spPr>
          <a:xfrm>
            <a:off x="6096000" y="4191000"/>
            <a:ext cx="761747" cy="369332"/>
          </a:xfrm>
          <a:prstGeom prst="rect">
            <a:avLst/>
          </a:prstGeom>
          <a:noFill/>
        </p:spPr>
        <p:txBody>
          <a:bodyPr wrap="none" rtlCol="0">
            <a:spAutoFit/>
          </a:bodyPr>
          <a:lstStyle/>
          <a:p>
            <a:r>
              <a:rPr lang="en-US" dirty="0" smtClean="0">
                <a:solidFill>
                  <a:schemeClr val="bg1"/>
                </a:solidFill>
              </a:rPr>
              <a:t>Snow</a:t>
            </a:r>
            <a:endParaRPr lang="en-US" dirty="0">
              <a:solidFill>
                <a:schemeClr val="bg1"/>
              </a:solidFill>
            </a:endParaRPr>
          </a:p>
        </p:txBody>
      </p:sp>
      <p:sp>
        <p:nvSpPr>
          <p:cNvPr id="3" name="TextBox 2"/>
          <p:cNvSpPr txBox="1"/>
          <p:nvPr/>
        </p:nvSpPr>
        <p:spPr>
          <a:xfrm>
            <a:off x="152401" y="1183620"/>
            <a:ext cx="4495800" cy="5632311"/>
          </a:xfrm>
          <a:prstGeom prst="rect">
            <a:avLst/>
          </a:prstGeom>
          <a:noFill/>
        </p:spPr>
        <p:txBody>
          <a:bodyPr wrap="square" rtlCol="0">
            <a:spAutoFit/>
          </a:bodyPr>
          <a:lstStyle/>
          <a:p>
            <a:pPr marL="342900" indent="-342900">
              <a:buAutoNum type="arabicParenBoth"/>
            </a:pPr>
            <a:r>
              <a:rPr lang="en-US" dirty="0" smtClean="0">
                <a:solidFill>
                  <a:schemeClr val="bg1"/>
                </a:solidFill>
              </a:rPr>
              <a:t>What </a:t>
            </a:r>
            <a:r>
              <a:rPr lang="en-US" dirty="0">
                <a:solidFill>
                  <a:schemeClr val="bg1"/>
                </a:solidFill>
              </a:rPr>
              <a:t>is the fractional contribution of snow to the annual water budget</a:t>
            </a:r>
            <a:r>
              <a:rPr lang="en-US" dirty="0" smtClean="0">
                <a:solidFill>
                  <a:schemeClr val="bg1"/>
                </a:solidFill>
              </a:rPr>
              <a:t>?</a:t>
            </a:r>
          </a:p>
          <a:p>
            <a:pPr marL="342900" indent="-342900">
              <a:buAutoNum type="arabicParenBoth"/>
            </a:pPr>
            <a:r>
              <a:rPr lang="en-US" dirty="0" smtClean="0">
                <a:solidFill>
                  <a:schemeClr val="bg1"/>
                </a:solidFill>
              </a:rPr>
              <a:t>How </a:t>
            </a:r>
            <a:r>
              <a:rPr lang="en-US" dirty="0">
                <a:solidFill>
                  <a:schemeClr val="bg1"/>
                </a:solidFill>
              </a:rPr>
              <a:t>much snowfall ends up in streams and rivers and how much is lost to sublimation, evapotranspiration, and subsurface storage</a:t>
            </a:r>
            <a:r>
              <a:rPr lang="en-US" dirty="0" smtClean="0">
                <a:solidFill>
                  <a:schemeClr val="bg1"/>
                </a:solidFill>
              </a:rPr>
              <a:t>?</a:t>
            </a:r>
          </a:p>
          <a:p>
            <a:pPr marL="342900" indent="-342900">
              <a:buAutoNum type="arabicParenBoth"/>
            </a:pPr>
            <a:r>
              <a:rPr lang="en-US" dirty="0" smtClean="0">
                <a:solidFill>
                  <a:schemeClr val="bg1"/>
                </a:solidFill>
              </a:rPr>
              <a:t>Can </a:t>
            </a:r>
            <a:r>
              <a:rPr lang="en-US" dirty="0">
                <a:solidFill>
                  <a:schemeClr val="bg1"/>
                </a:solidFill>
              </a:rPr>
              <a:t>models and/or remotely sensed data be used to accurately estimate snow water content and to simulate snowpack processes across the landscape</a:t>
            </a:r>
            <a:r>
              <a:rPr lang="en-US" dirty="0" smtClean="0">
                <a:solidFill>
                  <a:schemeClr val="bg1"/>
                </a:solidFill>
              </a:rPr>
              <a:t>?</a:t>
            </a:r>
          </a:p>
          <a:p>
            <a:pPr marL="342900" indent="-342900">
              <a:buAutoNum type="arabicParenBoth"/>
            </a:pPr>
            <a:r>
              <a:rPr lang="en-US" dirty="0" smtClean="0">
                <a:solidFill>
                  <a:schemeClr val="bg1"/>
                </a:solidFill>
              </a:rPr>
              <a:t>How </a:t>
            </a:r>
            <a:r>
              <a:rPr lang="en-US" dirty="0">
                <a:solidFill>
                  <a:schemeClr val="bg1"/>
                </a:solidFill>
              </a:rPr>
              <a:t>can observations help guide development of snowpack models and remote sensing techniques, and what temporal and spatial resolution is required for those </a:t>
            </a:r>
            <a:r>
              <a:rPr lang="en-US" dirty="0" smtClean="0">
                <a:solidFill>
                  <a:schemeClr val="bg1"/>
                </a:solidFill>
              </a:rPr>
              <a:t>observations?</a:t>
            </a:r>
          </a:p>
          <a:p>
            <a:pPr marL="342900" indent="-342900">
              <a:buAutoNum type="arabicParenBoth"/>
            </a:pPr>
            <a:r>
              <a:rPr lang="en-US" dirty="0" smtClean="0">
                <a:solidFill>
                  <a:schemeClr val="bg1"/>
                </a:solidFill>
              </a:rPr>
              <a:t>How </a:t>
            </a:r>
            <a:r>
              <a:rPr lang="en-US" dirty="0">
                <a:solidFill>
                  <a:schemeClr val="bg1"/>
                </a:solidFill>
              </a:rPr>
              <a:t>do the dynamics of snow </a:t>
            </a:r>
            <a:r>
              <a:rPr lang="en-US" dirty="0" smtClean="0">
                <a:solidFill>
                  <a:schemeClr val="bg1"/>
                </a:solidFill>
              </a:rPr>
              <a:t> accumulation </a:t>
            </a:r>
            <a:r>
              <a:rPr lang="en-US" dirty="0">
                <a:solidFill>
                  <a:schemeClr val="bg1"/>
                </a:solidFill>
              </a:rPr>
              <a:t>and snowmelt change in response to changing climate conditions? </a:t>
            </a:r>
          </a:p>
        </p:txBody>
      </p:sp>
    </p:spTree>
    <p:extLst>
      <p:ext uri="{BB962C8B-B14F-4D97-AF65-F5344CB8AC3E}">
        <p14:creationId xmlns:p14="http://schemas.microsoft.com/office/powerpoint/2010/main" val="3510616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Reservoirs</a:t>
            </a:r>
            <a:endParaRPr lang="en-US" sz="2400" dirty="0">
              <a:solidFill>
                <a:schemeClr val="bg1"/>
              </a:solidFill>
            </a:endParaRPr>
          </a:p>
        </p:txBody>
      </p:sp>
      <p:pic>
        <p:nvPicPr>
          <p:cNvPr id="4" name="Picture 3" descr="farm po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953000" y="3962400"/>
            <a:ext cx="4057650" cy="2705100"/>
          </a:xfrm>
          <a:prstGeom prst="rect">
            <a:avLst/>
          </a:prstGeom>
        </p:spPr>
      </p:pic>
      <p:pic>
        <p:nvPicPr>
          <p:cNvPr id="5" name="Picture 4" descr="Lake Mead 2003.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219200"/>
            <a:ext cx="4572000" cy="3657600"/>
          </a:xfrm>
          <a:prstGeom prst="rect">
            <a:avLst/>
          </a:prstGeom>
        </p:spPr>
      </p:pic>
      <p:sp>
        <p:nvSpPr>
          <p:cNvPr id="6" name="TextBox 5"/>
          <p:cNvSpPr txBox="1"/>
          <p:nvPr/>
        </p:nvSpPr>
        <p:spPr>
          <a:xfrm>
            <a:off x="5257800" y="2133600"/>
            <a:ext cx="3685624" cy="369332"/>
          </a:xfrm>
          <a:prstGeom prst="rect">
            <a:avLst/>
          </a:prstGeom>
          <a:noFill/>
        </p:spPr>
        <p:txBody>
          <a:bodyPr wrap="none" rtlCol="0">
            <a:spAutoFit/>
          </a:bodyPr>
          <a:lstStyle/>
          <a:p>
            <a:r>
              <a:rPr lang="en-US" dirty="0" smtClean="0">
                <a:solidFill>
                  <a:schemeClr val="bg1"/>
                </a:solidFill>
              </a:rPr>
              <a:t>Understand the capacity of these?</a:t>
            </a:r>
            <a:endParaRPr lang="en-US" dirty="0">
              <a:solidFill>
                <a:schemeClr val="bg1"/>
              </a:solidFill>
            </a:endParaRPr>
          </a:p>
        </p:txBody>
      </p:sp>
      <p:sp>
        <p:nvSpPr>
          <p:cNvPr id="7" name="Right Arrow 6"/>
          <p:cNvSpPr/>
          <p:nvPr/>
        </p:nvSpPr>
        <p:spPr>
          <a:xfrm flipH="1">
            <a:off x="4953000" y="2286000"/>
            <a:ext cx="228600" cy="762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5334000"/>
            <a:ext cx="3659976" cy="369332"/>
          </a:xfrm>
          <a:prstGeom prst="rect">
            <a:avLst/>
          </a:prstGeom>
          <a:noFill/>
        </p:spPr>
        <p:txBody>
          <a:bodyPr wrap="none" rtlCol="0">
            <a:spAutoFit/>
          </a:bodyPr>
          <a:lstStyle/>
          <a:p>
            <a:r>
              <a:rPr lang="en-US" dirty="0" smtClean="0">
                <a:solidFill>
                  <a:schemeClr val="bg1"/>
                </a:solidFill>
              </a:rPr>
              <a:t>How about the capacity of these?</a:t>
            </a:r>
            <a:endParaRPr lang="en-US" dirty="0">
              <a:solidFill>
                <a:schemeClr val="bg1"/>
              </a:solidFill>
            </a:endParaRPr>
          </a:p>
        </p:txBody>
      </p:sp>
      <p:sp>
        <p:nvSpPr>
          <p:cNvPr id="9" name="Right Arrow 8"/>
          <p:cNvSpPr/>
          <p:nvPr/>
        </p:nvSpPr>
        <p:spPr>
          <a:xfrm>
            <a:off x="4419600" y="5486400"/>
            <a:ext cx="228600" cy="762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83096" y="6019800"/>
            <a:ext cx="1954381" cy="646331"/>
          </a:xfrm>
          <a:prstGeom prst="rect">
            <a:avLst/>
          </a:prstGeom>
          <a:noFill/>
        </p:spPr>
        <p:txBody>
          <a:bodyPr wrap="none" rtlCol="0">
            <a:spAutoFit/>
          </a:bodyPr>
          <a:lstStyle/>
          <a:p>
            <a:pPr algn="ctr"/>
            <a:r>
              <a:rPr lang="en-US" dirty="0" smtClean="0">
                <a:solidFill>
                  <a:schemeClr val="bg1"/>
                </a:solidFill>
              </a:rPr>
              <a:t>Is there a role for</a:t>
            </a:r>
          </a:p>
          <a:p>
            <a:pPr algn="ctr"/>
            <a:r>
              <a:rPr lang="en-US" dirty="0" smtClean="0">
                <a:solidFill>
                  <a:schemeClr val="bg1"/>
                </a:solidFill>
              </a:rPr>
              <a:t>remote sensing?</a:t>
            </a:r>
            <a:endParaRPr lang="en-US" dirty="0">
              <a:solidFill>
                <a:schemeClr val="bg1"/>
              </a:solidFill>
            </a:endParaRPr>
          </a:p>
        </p:txBody>
      </p:sp>
    </p:spTree>
    <p:extLst>
      <p:ext uri="{BB962C8B-B14F-4D97-AF65-F5344CB8AC3E}">
        <p14:creationId xmlns:p14="http://schemas.microsoft.com/office/powerpoint/2010/main" val="3246608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Reservoirs</a:t>
            </a:r>
            <a:endParaRPr lang="en-US" sz="2400" dirty="0">
              <a:solidFill>
                <a:schemeClr val="bg1"/>
              </a:solidFill>
            </a:endParaRPr>
          </a:p>
        </p:txBody>
      </p:sp>
      <p:sp>
        <p:nvSpPr>
          <p:cNvPr id="6" name="TextBox 5"/>
          <p:cNvSpPr txBox="1"/>
          <p:nvPr/>
        </p:nvSpPr>
        <p:spPr>
          <a:xfrm>
            <a:off x="1295400" y="1219200"/>
            <a:ext cx="7086600" cy="1077218"/>
          </a:xfrm>
          <a:prstGeom prst="rect">
            <a:avLst/>
          </a:prstGeom>
          <a:noFill/>
        </p:spPr>
        <p:txBody>
          <a:bodyPr wrap="square" rtlCol="0">
            <a:spAutoFit/>
          </a:bodyPr>
          <a:lstStyle/>
          <a:p>
            <a:r>
              <a:rPr lang="en-US" sz="3200" dirty="0" smtClean="0">
                <a:solidFill>
                  <a:schemeClr val="bg1"/>
                </a:solidFill>
              </a:rPr>
              <a:t>Reservoir Sedimentation related to capacity? The role of RESSED.</a:t>
            </a:r>
            <a:endParaRPr lang="en-US" sz="3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990" y="2275302"/>
            <a:ext cx="5867731" cy="4406506"/>
          </a:xfrm>
          <a:prstGeom prst="rect">
            <a:avLst/>
          </a:prstGeom>
        </p:spPr>
      </p:pic>
    </p:spTree>
    <p:extLst>
      <p:ext uri="{BB962C8B-B14F-4D97-AF65-F5344CB8AC3E}">
        <p14:creationId xmlns:p14="http://schemas.microsoft.com/office/powerpoint/2010/main" val="3020194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Soil Moisture</a:t>
            </a:r>
            <a:endParaRPr lang="en-US" sz="2400" dirty="0">
              <a:solidFill>
                <a:schemeClr val="bg1"/>
              </a:solidFill>
            </a:endParaRPr>
          </a:p>
        </p:txBody>
      </p:sp>
      <p:sp>
        <p:nvSpPr>
          <p:cNvPr id="8" name="TextBox 7"/>
          <p:cNvSpPr txBox="1"/>
          <p:nvPr/>
        </p:nvSpPr>
        <p:spPr>
          <a:xfrm>
            <a:off x="1" y="2438400"/>
            <a:ext cx="3429000" cy="1200329"/>
          </a:xfrm>
          <a:prstGeom prst="rect">
            <a:avLst/>
          </a:prstGeom>
          <a:noFill/>
        </p:spPr>
        <p:txBody>
          <a:bodyPr wrap="square" rtlCol="0">
            <a:spAutoFit/>
          </a:bodyPr>
          <a:lstStyle/>
          <a:p>
            <a:r>
              <a:rPr lang="en-US" dirty="0">
                <a:solidFill>
                  <a:schemeClr val="bg1"/>
                </a:solidFill>
              </a:rPr>
              <a:t>The NSMN Pilot will provide users with a number of options for visualizing and mapping soil moisture conditions.</a:t>
            </a:r>
          </a:p>
        </p:txBody>
      </p:sp>
      <p:sp>
        <p:nvSpPr>
          <p:cNvPr id="3" name="TextBox 2"/>
          <p:cNvSpPr txBox="1"/>
          <p:nvPr/>
        </p:nvSpPr>
        <p:spPr>
          <a:xfrm>
            <a:off x="1143000" y="1295400"/>
            <a:ext cx="6135013" cy="646331"/>
          </a:xfrm>
          <a:prstGeom prst="rect">
            <a:avLst/>
          </a:prstGeom>
          <a:noFill/>
        </p:spPr>
        <p:txBody>
          <a:bodyPr wrap="none" rtlCol="0">
            <a:spAutoFit/>
          </a:bodyPr>
          <a:lstStyle/>
          <a:p>
            <a:pPr algn="ctr"/>
            <a:r>
              <a:rPr lang="en-US" b="1" dirty="0">
                <a:solidFill>
                  <a:schemeClr val="bg1"/>
                </a:solidFill>
              </a:rPr>
              <a:t>Development of a Pilot National Soil Moisture </a:t>
            </a:r>
            <a:r>
              <a:rPr lang="en-US" b="1" dirty="0" smtClean="0">
                <a:solidFill>
                  <a:schemeClr val="bg1"/>
                </a:solidFill>
              </a:rPr>
              <a:t>Network</a:t>
            </a:r>
          </a:p>
          <a:p>
            <a:pPr algn="ctr"/>
            <a:r>
              <a:rPr lang="en-US" b="1" dirty="0" smtClean="0">
                <a:solidFill>
                  <a:schemeClr val="bg1"/>
                </a:solidFill>
              </a:rPr>
              <a:t>Jennifer </a:t>
            </a:r>
            <a:r>
              <a:rPr lang="en-US" b="1" dirty="0" err="1" smtClean="0">
                <a:solidFill>
                  <a:schemeClr val="bg1"/>
                </a:solidFill>
              </a:rPr>
              <a:t>Lucido</a:t>
            </a:r>
            <a:r>
              <a:rPr lang="en-US" b="1" dirty="0" smtClean="0">
                <a:solidFill>
                  <a:schemeClr val="bg1"/>
                </a:solidFill>
              </a:rPr>
              <a:t>, CIDA and </a:t>
            </a:r>
            <a:r>
              <a:rPr lang="en-US" b="1" dirty="0">
                <a:solidFill>
                  <a:schemeClr val="bg1"/>
                </a:solidFill>
              </a:rPr>
              <a:t>Steven </a:t>
            </a:r>
            <a:r>
              <a:rPr lang="en-US" b="1" dirty="0" err="1">
                <a:solidFill>
                  <a:schemeClr val="bg1"/>
                </a:solidFill>
              </a:rPr>
              <a:t>Quiring</a:t>
            </a:r>
            <a:r>
              <a:rPr lang="en-US" b="1" dirty="0">
                <a:solidFill>
                  <a:schemeClr val="bg1"/>
                </a:solidFill>
              </a:rPr>
              <a:t> TAMU</a:t>
            </a:r>
          </a:p>
        </p:txBody>
      </p:sp>
      <p:pic>
        <p:nvPicPr>
          <p:cNvPr id="11" name="image01.png" descr="NSMN_Pilot_Loc.png"/>
          <p:cNvPicPr/>
          <p:nvPr/>
        </p:nvPicPr>
        <p:blipFill>
          <a:blip r:embed="rId2"/>
          <a:srcRect/>
          <a:stretch>
            <a:fillRect/>
          </a:stretch>
        </p:blipFill>
        <p:spPr>
          <a:xfrm>
            <a:off x="4038600" y="1941731"/>
            <a:ext cx="4902200" cy="3087469"/>
          </a:xfrm>
          <a:prstGeom prst="rect">
            <a:avLst/>
          </a:prstGeom>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47" y="4037473"/>
            <a:ext cx="3843854" cy="245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077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39762"/>
          </a:xfrm>
        </p:spPr>
        <p:txBody>
          <a:bodyPr/>
          <a:lstStyle/>
          <a:p>
            <a:r>
              <a:rPr lang="en-US" sz="3200" dirty="0" smtClean="0">
                <a:solidFill>
                  <a:srgbClr val="FFFF99"/>
                </a:solidFill>
              </a:rPr>
              <a:t>Where are we going in the Future ?</a:t>
            </a:r>
            <a:endParaRPr lang="en-US" sz="3200" dirty="0">
              <a:solidFill>
                <a:srgbClr val="FFFF99"/>
              </a:solidFill>
            </a:endParaRPr>
          </a:p>
        </p:txBody>
      </p:sp>
      <p:sp>
        <p:nvSpPr>
          <p:cNvPr id="3" name="Content Placeholder 2"/>
          <p:cNvSpPr>
            <a:spLocks noGrp="1"/>
          </p:cNvSpPr>
          <p:nvPr>
            <p:ph idx="1"/>
          </p:nvPr>
        </p:nvSpPr>
        <p:spPr>
          <a:xfrm>
            <a:off x="438722" y="1143000"/>
            <a:ext cx="8229600" cy="4983163"/>
          </a:xfrm>
        </p:spPr>
        <p:txBody>
          <a:bodyPr/>
          <a:lstStyle/>
          <a:p>
            <a:pPr marL="148590" lvl="1" indent="0">
              <a:spcBef>
                <a:spcPts val="0"/>
              </a:spcBef>
              <a:buNone/>
            </a:pPr>
            <a:endParaRPr lang="en-US" sz="1800" dirty="0">
              <a:solidFill>
                <a:srgbClr val="FFFF99"/>
              </a:solidFill>
            </a:endParaRPr>
          </a:p>
          <a:p>
            <a:pPr marL="0" lvl="1" indent="-457200">
              <a:spcBef>
                <a:spcPts val="0"/>
              </a:spcBef>
              <a:buFont typeface="Arial" panose="020B0604020202020204" pitchFamily="34" charset="0"/>
              <a:buChar char="•"/>
            </a:pPr>
            <a:r>
              <a:rPr lang="en-US" dirty="0" err="1" smtClean="0">
                <a:solidFill>
                  <a:srgbClr val="FFFF99"/>
                </a:solidFill>
              </a:rPr>
              <a:t>Interbasin</a:t>
            </a:r>
            <a:r>
              <a:rPr lang="en-US" dirty="0" smtClean="0">
                <a:solidFill>
                  <a:srgbClr val="FFFF99"/>
                </a:solidFill>
              </a:rPr>
              <a:t> Transfers at HUC-8 Level</a:t>
            </a:r>
          </a:p>
          <a:p>
            <a:pPr marL="0" lvl="1" indent="-457200">
              <a:spcBef>
                <a:spcPts val="0"/>
              </a:spcBef>
              <a:buFont typeface="Arial" panose="020B0604020202020204" pitchFamily="34" charset="0"/>
              <a:buChar char="•"/>
            </a:pPr>
            <a:endParaRPr lang="en-US" sz="2000" dirty="0">
              <a:solidFill>
                <a:srgbClr val="FFFF99"/>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09712" y="1153571"/>
            <a:ext cx="429577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48680" y="2362200"/>
            <a:ext cx="2219120" cy="2554545"/>
          </a:xfrm>
          <a:prstGeom prst="rect">
            <a:avLst/>
          </a:prstGeom>
          <a:noFill/>
        </p:spPr>
        <p:txBody>
          <a:bodyPr wrap="square" rtlCol="0">
            <a:spAutoFit/>
          </a:bodyPr>
          <a:lstStyle/>
          <a:p>
            <a:r>
              <a:rPr lang="en-US" sz="2000" dirty="0" smtClean="0">
                <a:solidFill>
                  <a:srgbClr val="FFFF99"/>
                </a:solidFill>
                <a:latin typeface="+mn-lt"/>
              </a:rPr>
              <a:t>Inventory of </a:t>
            </a:r>
            <a:r>
              <a:rPr lang="en-US" sz="2000" dirty="0" err="1" smtClean="0">
                <a:solidFill>
                  <a:srgbClr val="FFFF99"/>
                </a:solidFill>
                <a:latin typeface="+mn-lt"/>
              </a:rPr>
              <a:t>Interbasin</a:t>
            </a:r>
            <a:r>
              <a:rPr lang="en-US" sz="2000" dirty="0" smtClean="0">
                <a:solidFill>
                  <a:srgbClr val="FFFF99"/>
                </a:solidFill>
                <a:latin typeface="+mn-lt"/>
              </a:rPr>
              <a:t> Transfers of Water in the Eastern Region </a:t>
            </a:r>
            <a:r>
              <a:rPr lang="en-US" sz="2000" smtClean="0">
                <a:solidFill>
                  <a:srgbClr val="FFFF99"/>
                </a:solidFill>
                <a:latin typeface="+mn-lt"/>
              </a:rPr>
              <a:t>United States, 1986;</a:t>
            </a:r>
            <a:endParaRPr lang="en-US" sz="2000" dirty="0" smtClean="0">
              <a:solidFill>
                <a:srgbClr val="FFFF99"/>
              </a:solidFill>
              <a:latin typeface="+mn-lt"/>
            </a:endParaRPr>
          </a:p>
          <a:p>
            <a:r>
              <a:rPr lang="en-US" sz="2000" dirty="0" smtClean="0">
                <a:solidFill>
                  <a:srgbClr val="FFFF99"/>
                </a:solidFill>
                <a:latin typeface="+mn-lt"/>
              </a:rPr>
              <a:t>OFR 86-148</a:t>
            </a:r>
            <a:endParaRPr lang="en-US" sz="2000" dirty="0">
              <a:solidFill>
                <a:srgbClr val="FFFF99"/>
              </a:solidFill>
              <a:latin typeface="+mn-lt"/>
            </a:endParaRPr>
          </a:p>
        </p:txBody>
      </p:sp>
    </p:spTree>
    <p:extLst>
      <p:ext uri="{BB962C8B-B14F-4D97-AF65-F5344CB8AC3E}">
        <p14:creationId xmlns:p14="http://schemas.microsoft.com/office/powerpoint/2010/main" val="4131641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11163</TotalTime>
  <Words>697</Words>
  <Application>Microsoft Office PowerPoint</Application>
  <PresentationFormat>On-screen Show (4:3)</PresentationFormat>
  <Paragraphs>64</Paragraphs>
  <Slides>13</Slides>
  <Notes>5</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Default Design</vt:lpstr>
      <vt:lpstr>2_Custom Design</vt:lpstr>
      <vt:lpstr>Custom Design</vt:lpstr>
      <vt:lpstr>1_Custom Design</vt:lpstr>
      <vt:lpstr>The National Water Census Implementation Plan  Why should we write it?</vt:lpstr>
      <vt:lpstr>PowerPoint Presentation</vt:lpstr>
      <vt:lpstr>PowerPoint Presentation</vt:lpstr>
      <vt:lpstr>Water in Storage</vt:lpstr>
      <vt:lpstr>Water in Storage</vt:lpstr>
      <vt:lpstr>Reservoirs</vt:lpstr>
      <vt:lpstr>Reservoirs</vt:lpstr>
      <vt:lpstr>Soil Moisture</vt:lpstr>
      <vt:lpstr>Where are we going in the Future ?</vt:lpstr>
      <vt:lpstr>Where are we going in the Future ?</vt:lpstr>
      <vt:lpstr>Assess the Nation’s Brackish Resources</vt:lpstr>
      <vt:lpstr>PowerPoint Presentation</vt:lpstr>
      <vt:lpstr>National Report Products</vt:lpstr>
    </vt:vector>
  </TitlesOfParts>
  <Company>US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J. Evenson</dc:creator>
  <cp:lastModifiedBy>Conference Room users</cp:lastModifiedBy>
  <cp:revision>694</cp:revision>
  <cp:lastPrinted>2014-09-23T20:26:00Z</cp:lastPrinted>
  <dcterms:created xsi:type="dcterms:W3CDTF">2008-02-06T17:31:52Z</dcterms:created>
  <dcterms:modified xsi:type="dcterms:W3CDTF">2014-10-28T14:07:22Z</dcterms:modified>
</cp:coreProperties>
</file>